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6" r:id="rId29"/>
    <p:sldId id="283" r:id="rId30"/>
    <p:sldId id="285" r:id="rId31"/>
    <p:sldId id="28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34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902269D-96F2-46D6-AAE3-7934677BF625}" type="datetimeFigureOut">
              <a:rPr lang="en-US" smtClean="0"/>
              <a:t>10/12/2015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CB87F052-0186-4B08-89CA-4E5DC609A88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02269D-96F2-46D6-AAE3-7934677BF625}" type="datetimeFigureOut">
              <a:rPr lang="en-US"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7F052-0186-4B08-89CA-4E5DC609A88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02269D-96F2-46D6-AAE3-7934677BF625}" type="datetimeFigureOut">
              <a:rPr lang="en-US"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7F052-0186-4B08-89CA-4E5DC609A88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902269D-96F2-46D6-AAE3-7934677BF625}" type="datetimeFigureOut">
              <a:rPr lang="en-US" smtClean="0"/>
              <a:t>10/12/2015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CB87F052-0186-4B08-89CA-4E5DC609A88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902269D-96F2-46D6-AAE3-7934677BF625}" type="datetimeFigureOut">
              <a:rPr lang="en-US" smtClean="0"/>
              <a:t>10/12/2015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CB87F052-0186-4B08-89CA-4E5DC609A88A}"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902269D-96F2-46D6-AAE3-7934677BF625}" type="datetimeFigureOut">
              <a:rPr lang="en-US" smtClean="0"/>
              <a:t>10/12/2015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B87F052-0186-4B08-89CA-4E5DC609A88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902269D-96F2-46D6-AAE3-7934677BF625}" type="datetimeFigureOut">
              <a:rPr lang="en-US" smtClean="0"/>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CB87F052-0186-4B08-89CA-4E5DC609A88A}"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902269D-96F2-46D6-AAE3-7934677BF625}" type="datetimeFigureOut">
              <a:rPr lang="en-US" smtClean="0"/>
              <a:t>10/12/2015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7F052-0186-4B08-89CA-4E5DC609A88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902269D-96F2-46D6-AAE3-7934677BF625}" type="datetimeFigureOut">
              <a:rPr lang="en-US" smtClean="0"/>
              <a:t>10/12/2015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87F052-0186-4B08-89CA-4E5DC609A88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902269D-96F2-46D6-AAE3-7934677BF625}" type="datetimeFigureOut">
              <a:rPr lang="en-US" smtClean="0"/>
              <a:t>10/12/2015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87F052-0186-4B08-89CA-4E5DC609A88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902269D-96F2-46D6-AAE3-7934677BF625}" type="datetimeFigureOut">
              <a:rPr lang="en-US"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B87F052-0186-4B08-89CA-4E5DC609A88A}"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902269D-96F2-46D6-AAE3-7934677BF625}" type="datetimeFigureOut">
              <a:rPr lang="en-US" smtClean="0"/>
              <a:t>10/12/2015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B87F052-0186-4B08-89CA-4E5DC609A88A}"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Wildlife Management Practices</a:t>
            </a:r>
            <a:endParaRPr lang="en-US" dirty="0"/>
          </a:p>
        </p:txBody>
      </p:sp>
    </p:spTree>
    <p:extLst>
      <p:ext uri="{BB962C8B-B14F-4D97-AF65-F5344CB8AC3E}">
        <p14:creationId xmlns:p14="http://schemas.microsoft.com/office/powerpoint/2010/main" val="23226857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Livestock management</a:t>
            </a:r>
            <a:endParaRPr lang="en-US" dirty="0"/>
          </a:p>
        </p:txBody>
      </p:sp>
      <p:sp>
        <p:nvSpPr>
          <p:cNvPr id="3" name="Content Placeholder 2"/>
          <p:cNvSpPr>
            <a:spLocks noGrp="1"/>
          </p:cNvSpPr>
          <p:nvPr>
            <p:ph idx="1"/>
          </p:nvPr>
        </p:nvSpPr>
        <p:spPr/>
        <p:txBody>
          <a:bodyPr/>
          <a:lstStyle/>
          <a:p>
            <a:r>
              <a:rPr lang="en-US" dirty="0"/>
              <a:t>Description: </a:t>
            </a:r>
            <a:r>
              <a:rPr lang="en-US" dirty="0" smtClean="0"/>
              <a:t>managing number of individuals in an area or excluding.  Grazing impacts structure and composition of vegetation community</a:t>
            </a:r>
            <a:endParaRPr lang="en-US" dirty="0"/>
          </a:p>
          <a:p>
            <a:r>
              <a:rPr lang="en-US" dirty="0"/>
              <a:t>Species to </a:t>
            </a:r>
            <a:r>
              <a:rPr lang="en-US" dirty="0" smtClean="0"/>
              <a:t>Consider: barred owl, mourning dove, northern bobwhite, eastern cottontail, eastern fox squirrel, white-tailed deer, bluegill, largemouth bass</a:t>
            </a:r>
            <a:endParaRPr lang="en-US" dirty="0"/>
          </a:p>
          <a:p>
            <a:endParaRPr lang="en-US" dirty="0"/>
          </a:p>
        </p:txBody>
      </p:sp>
    </p:spTree>
    <p:extLst>
      <p:ext uri="{BB962C8B-B14F-4D97-AF65-F5344CB8AC3E}">
        <p14:creationId xmlns:p14="http://schemas.microsoft.com/office/powerpoint/2010/main" val="3950723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Nesting structures</a:t>
            </a:r>
            <a:endParaRPr lang="en-US" dirty="0"/>
          </a:p>
        </p:txBody>
      </p:sp>
      <p:sp>
        <p:nvSpPr>
          <p:cNvPr id="3" name="Content Placeholder 2"/>
          <p:cNvSpPr>
            <a:spLocks noGrp="1"/>
          </p:cNvSpPr>
          <p:nvPr>
            <p:ph idx="1"/>
          </p:nvPr>
        </p:nvSpPr>
        <p:spPr/>
        <p:txBody>
          <a:bodyPr/>
          <a:lstStyle/>
          <a:p>
            <a:r>
              <a:rPr lang="en-US" dirty="0"/>
              <a:t>Description: </a:t>
            </a:r>
            <a:r>
              <a:rPr lang="en-US" dirty="0" smtClean="0"/>
              <a:t>boxes or other structures to provide artificial cavities for nesting</a:t>
            </a:r>
            <a:endParaRPr lang="en-US" dirty="0"/>
          </a:p>
          <a:p>
            <a:r>
              <a:rPr lang="en-US" dirty="0"/>
              <a:t>Species to Consider</a:t>
            </a:r>
            <a:r>
              <a:rPr lang="en-US" dirty="0" smtClean="0"/>
              <a:t>: </a:t>
            </a:r>
            <a:r>
              <a:rPr lang="en-US" dirty="0" smtClean="0"/>
              <a:t>barred owl </a:t>
            </a:r>
            <a:endParaRPr lang="en-US" dirty="0"/>
          </a:p>
          <a:p>
            <a:endParaRPr lang="en-US" dirty="0"/>
          </a:p>
        </p:txBody>
      </p:sp>
    </p:spTree>
    <p:extLst>
      <p:ext uri="{BB962C8B-B14F-4D97-AF65-F5344CB8AC3E}">
        <p14:creationId xmlns:p14="http://schemas.microsoft.com/office/powerpoint/2010/main" val="3415242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Plant food plots</a:t>
            </a:r>
            <a:endParaRPr lang="en-US" dirty="0"/>
          </a:p>
        </p:txBody>
      </p:sp>
      <p:sp>
        <p:nvSpPr>
          <p:cNvPr id="3" name="Content Placeholder 2"/>
          <p:cNvSpPr>
            <a:spLocks noGrp="1"/>
          </p:cNvSpPr>
          <p:nvPr>
            <p:ph idx="1"/>
          </p:nvPr>
        </p:nvSpPr>
        <p:spPr/>
        <p:txBody>
          <a:bodyPr/>
          <a:lstStyle/>
          <a:p>
            <a:r>
              <a:rPr lang="en-US" dirty="0"/>
              <a:t>Description: </a:t>
            </a:r>
            <a:r>
              <a:rPr lang="en-US" dirty="0" smtClean="0"/>
              <a:t>provide a supplemental food source for many wildlife </a:t>
            </a:r>
            <a:r>
              <a:rPr lang="en-US" dirty="0" smtClean="0"/>
              <a:t>species; commonly planted for game species to facilitate hunting</a:t>
            </a:r>
            <a:endParaRPr lang="en-US" dirty="0"/>
          </a:p>
          <a:p>
            <a:r>
              <a:rPr lang="en-US" dirty="0"/>
              <a:t>Species to </a:t>
            </a:r>
            <a:r>
              <a:rPr lang="en-US" dirty="0" smtClean="0"/>
              <a:t>Consider: mourning dove, northern bobwhite, eastern cottontail, eastern fox squirrel, white-tailed deer </a:t>
            </a:r>
            <a:endParaRPr lang="en-US" dirty="0"/>
          </a:p>
          <a:p>
            <a:endParaRPr lang="en-US" dirty="0"/>
          </a:p>
        </p:txBody>
      </p:sp>
    </p:spTree>
    <p:extLst>
      <p:ext uri="{BB962C8B-B14F-4D97-AF65-F5344CB8AC3E}">
        <p14:creationId xmlns:p14="http://schemas.microsoft.com/office/powerpoint/2010/main" val="487852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Plant native grasses &amp; Forbs</a:t>
            </a:r>
            <a:endParaRPr lang="en-US" dirty="0"/>
          </a:p>
        </p:txBody>
      </p:sp>
      <p:sp>
        <p:nvSpPr>
          <p:cNvPr id="3" name="Content Placeholder 2"/>
          <p:cNvSpPr>
            <a:spLocks noGrp="1"/>
          </p:cNvSpPr>
          <p:nvPr>
            <p:ph idx="1"/>
          </p:nvPr>
        </p:nvSpPr>
        <p:spPr/>
        <p:txBody>
          <a:bodyPr/>
          <a:lstStyle/>
          <a:p>
            <a:r>
              <a:rPr lang="en-US" dirty="0"/>
              <a:t>Description: </a:t>
            </a:r>
            <a:r>
              <a:rPr lang="en-US" dirty="0" smtClean="0"/>
              <a:t>Represent early successional stage; </a:t>
            </a:r>
            <a:r>
              <a:rPr lang="en-US" dirty="0"/>
              <a:t>p</a:t>
            </a:r>
            <a:r>
              <a:rPr lang="en-US" dirty="0" smtClean="0"/>
              <a:t>rovide </a:t>
            </a:r>
            <a:r>
              <a:rPr lang="en-US" dirty="0" smtClean="0"/>
              <a:t>cover and food for many wildlife </a:t>
            </a:r>
            <a:r>
              <a:rPr lang="en-US" dirty="0" smtClean="0"/>
              <a:t>species.  </a:t>
            </a:r>
            <a:endParaRPr lang="en-US" dirty="0"/>
          </a:p>
          <a:p>
            <a:r>
              <a:rPr lang="en-US" dirty="0"/>
              <a:t>Species to Consider</a:t>
            </a:r>
            <a:r>
              <a:rPr lang="en-US" dirty="0" smtClean="0"/>
              <a:t>: mourning dove, northern bobwhite, eastern cottontail, white-tailed deer</a:t>
            </a:r>
            <a:endParaRPr lang="en-US" dirty="0"/>
          </a:p>
          <a:p>
            <a:endParaRPr lang="en-US" dirty="0"/>
          </a:p>
        </p:txBody>
      </p:sp>
    </p:spTree>
    <p:extLst>
      <p:ext uri="{BB962C8B-B14F-4D97-AF65-F5344CB8AC3E}">
        <p14:creationId xmlns:p14="http://schemas.microsoft.com/office/powerpoint/2010/main" val="2855190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Plant shrubs</a:t>
            </a:r>
            <a:endParaRPr lang="en-US" dirty="0"/>
          </a:p>
        </p:txBody>
      </p:sp>
      <p:sp>
        <p:nvSpPr>
          <p:cNvPr id="3" name="Content Placeholder 2"/>
          <p:cNvSpPr>
            <a:spLocks noGrp="1"/>
          </p:cNvSpPr>
          <p:nvPr>
            <p:ph idx="1"/>
          </p:nvPr>
        </p:nvSpPr>
        <p:spPr/>
        <p:txBody>
          <a:bodyPr/>
          <a:lstStyle/>
          <a:p>
            <a:r>
              <a:rPr lang="en-US" dirty="0"/>
              <a:t>Description: </a:t>
            </a:r>
            <a:r>
              <a:rPr lang="en-US" dirty="0" smtClean="0"/>
              <a:t>provide cover and soft </a:t>
            </a:r>
            <a:r>
              <a:rPr lang="en-US" dirty="0" smtClean="0"/>
              <a:t>mast; can be planted in hedgerows to create corridors for cover</a:t>
            </a:r>
            <a:endParaRPr lang="en-US" dirty="0"/>
          </a:p>
          <a:p>
            <a:r>
              <a:rPr lang="en-US" dirty="0"/>
              <a:t>Species to Consider</a:t>
            </a:r>
            <a:r>
              <a:rPr lang="en-US" dirty="0" smtClean="0"/>
              <a:t>: mourning dove, northern bobwhite, eastern cottontail, white-tailed deer</a:t>
            </a:r>
            <a:endParaRPr lang="en-US" dirty="0"/>
          </a:p>
          <a:p>
            <a:endParaRPr lang="en-US" dirty="0"/>
          </a:p>
        </p:txBody>
      </p:sp>
    </p:spTree>
    <p:extLst>
      <p:ext uri="{BB962C8B-B14F-4D97-AF65-F5344CB8AC3E}">
        <p14:creationId xmlns:p14="http://schemas.microsoft.com/office/powerpoint/2010/main" val="17515820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Plant trees</a:t>
            </a:r>
            <a:endParaRPr lang="en-US" dirty="0"/>
          </a:p>
        </p:txBody>
      </p:sp>
      <p:sp>
        <p:nvSpPr>
          <p:cNvPr id="3" name="Content Placeholder 2"/>
          <p:cNvSpPr>
            <a:spLocks noGrp="1"/>
          </p:cNvSpPr>
          <p:nvPr>
            <p:ph idx="1"/>
          </p:nvPr>
        </p:nvSpPr>
        <p:spPr/>
        <p:txBody>
          <a:bodyPr/>
          <a:lstStyle/>
          <a:p>
            <a:r>
              <a:rPr lang="en-US" dirty="0"/>
              <a:t>Description: </a:t>
            </a:r>
            <a:r>
              <a:rPr lang="en-US" dirty="0" smtClean="0"/>
              <a:t>planted to provide food (hard &amp; soft mast) and cover for wildlife species</a:t>
            </a:r>
            <a:endParaRPr lang="en-US" dirty="0"/>
          </a:p>
          <a:p>
            <a:r>
              <a:rPr lang="en-US" dirty="0"/>
              <a:t>Species to Consider</a:t>
            </a:r>
            <a:r>
              <a:rPr lang="en-US" dirty="0" smtClean="0"/>
              <a:t>:  barred owl, mourning dove, eastern fox squirrel, white-tailed deer</a:t>
            </a:r>
            <a:endParaRPr lang="en-US" dirty="0"/>
          </a:p>
          <a:p>
            <a:endParaRPr lang="en-US" dirty="0"/>
          </a:p>
        </p:txBody>
      </p:sp>
    </p:spTree>
    <p:extLst>
      <p:ext uri="{BB962C8B-B14F-4D97-AF65-F5344CB8AC3E}">
        <p14:creationId xmlns:p14="http://schemas.microsoft.com/office/powerpoint/2010/main" val="18643153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Repair spillway/levee</a:t>
            </a:r>
            <a:endParaRPr lang="en-US" dirty="0"/>
          </a:p>
        </p:txBody>
      </p:sp>
      <p:sp>
        <p:nvSpPr>
          <p:cNvPr id="3" name="Content Placeholder 2"/>
          <p:cNvSpPr>
            <a:spLocks noGrp="1"/>
          </p:cNvSpPr>
          <p:nvPr>
            <p:ph idx="1"/>
          </p:nvPr>
        </p:nvSpPr>
        <p:spPr/>
        <p:txBody>
          <a:bodyPr/>
          <a:lstStyle/>
          <a:p>
            <a:r>
              <a:rPr lang="en-US" dirty="0"/>
              <a:t>Description: </a:t>
            </a:r>
            <a:r>
              <a:rPr lang="en-US" dirty="0" smtClean="0"/>
              <a:t>Spillway= passage for excess water from a dam. Levee= embankment built to prevent the overflow of a river.  Spillway should be repaired if eroded and keeping pond level too low; trees should not be growing on dam or levee</a:t>
            </a:r>
            <a:endParaRPr lang="en-US" dirty="0"/>
          </a:p>
          <a:p>
            <a:r>
              <a:rPr lang="en-US" dirty="0"/>
              <a:t>Species to Consider</a:t>
            </a:r>
            <a:r>
              <a:rPr lang="en-US" dirty="0" smtClean="0"/>
              <a:t>: mourning dove, bluegill/largemouth bass</a:t>
            </a:r>
            <a:endParaRPr lang="en-US" dirty="0"/>
          </a:p>
          <a:p>
            <a:endParaRPr lang="en-US" dirty="0"/>
          </a:p>
        </p:txBody>
      </p:sp>
    </p:spTree>
    <p:extLst>
      <p:ext uri="{BB962C8B-B14F-4D97-AF65-F5344CB8AC3E}">
        <p14:creationId xmlns:p14="http://schemas.microsoft.com/office/powerpoint/2010/main" val="9583363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Set-back succession</a:t>
            </a:r>
            <a:endParaRPr lang="en-US" dirty="0"/>
          </a:p>
        </p:txBody>
      </p:sp>
      <p:sp>
        <p:nvSpPr>
          <p:cNvPr id="3" name="Content Placeholder 2"/>
          <p:cNvSpPr>
            <a:spLocks noGrp="1"/>
          </p:cNvSpPr>
          <p:nvPr>
            <p:ph idx="1"/>
          </p:nvPr>
        </p:nvSpPr>
        <p:spPr/>
        <p:txBody>
          <a:bodyPr/>
          <a:lstStyle/>
          <a:p>
            <a:r>
              <a:rPr lang="en-US" dirty="0"/>
              <a:t>Description: </a:t>
            </a:r>
            <a:r>
              <a:rPr lang="en-US" dirty="0" smtClean="0"/>
              <a:t>done by fire, mechanical applications, and herbicide applications.  </a:t>
            </a:r>
            <a:r>
              <a:rPr lang="en-US" dirty="0" smtClean="0"/>
              <a:t>Different applications give different results.  Used </a:t>
            </a:r>
            <a:r>
              <a:rPr lang="en-US" dirty="0" smtClean="0"/>
              <a:t>to retain the successional stage beneficial for focal wildlife species</a:t>
            </a:r>
            <a:endParaRPr lang="en-US" dirty="0"/>
          </a:p>
          <a:p>
            <a:r>
              <a:rPr lang="en-US" dirty="0"/>
              <a:t>Species to Consider</a:t>
            </a:r>
            <a:r>
              <a:rPr lang="en-US" dirty="0" smtClean="0"/>
              <a:t>: barred owl, mourning dove, northern bobwhite, eastern cottontail, eastern fox squirrel, white-tailed deer</a:t>
            </a:r>
            <a:endParaRPr lang="en-US" dirty="0"/>
          </a:p>
          <a:p>
            <a:endParaRPr lang="en-US" dirty="0"/>
          </a:p>
        </p:txBody>
      </p:sp>
    </p:spTree>
    <p:extLst>
      <p:ext uri="{BB962C8B-B14F-4D97-AF65-F5344CB8AC3E}">
        <p14:creationId xmlns:p14="http://schemas.microsoft.com/office/powerpoint/2010/main" val="1332431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Tillage management</a:t>
            </a:r>
            <a:endParaRPr lang="en-US" dirty="0"/>
          </a:p>
        </p:txBody>
      </p:sp>
      <p:sp>
        <p:nvSpPr>
          <p:cNvPr id="3" name="Content Placeholder 2"/>
          <p:cNvSpPr>
            <a:spLocks noGrp="1"/>
          </p:cNvSpPr>
          <p:nvPr>
            <p:ph idx="1"/>
          </p:nvPr>
        </p:nvSpPr>
        <p:spPr/>
        <p:txBody>
          <a:bodyPr/>
          <a:lstStyle/>
          <a:p>
            <a:r>
              <a:rPr lang="en-US" dirty="0"/>
              <a:t>Description: </a:t>
            </a:r>
            <a:r>
              <a:rPr lang="en-US" dirty="0" smtClean="0"/>
              <a:t>Delay tilling (preparing soil by turning over) from fall until early summer.  Allows wildlife access to waste grain and cover</a:t>
            </a:r>
            <a:endParaRPr lang="en-US" dirty="0"/>
          </a:p>
          <a:p>
            <a:r>
              <a:rPr lang="en-US" dirty="0"/>
              <a:t>Species to Consider</a:t>
            </a:r>
            <a:r>
              <a:rPr lang="en-US" dirty="0" smtClean="0"/>
              <a:t>: mourning dove, northern bobwhite, eastern cottontail, eastern fox squirrel, white-tailed deer</a:t>
            </a:r>
            <a:endParaRPr lang="en-US" dirty="0"/>
          </a:p>
          <a:p>
            <a:endParaRPr lang="en-US" dirty="0"/>
          </a:p>
        </p:txBody>
      </p:sp>
    </p:spTree>
    <p:extLst>
      <p:ext uri="{BB962C8B-B14F-4D97-AF65-F5344CB8AC3E}">
        <p14:creationId xmlns:p14="http://schemas.microsoft.com/office/powerpoint/2010/main" val="2831468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control structures</a:t>
            </a:r>
            <a:endParaRPr lang="en-US" dirty="0"/>
          </a:p>
        </p:txBody>
      </p:sp>
      <p:sp>
        <p:nvSpPr>
          <p:cNvPr id="3" name="Content Placeholder 2"/>
          <p:cNvSpPr>
            <a:spLocks noGrp="1"/>
          </p:cNvSpPr>
          <p:nvPr>
            <p:ph idx="1"/>
          </p:nvPr>
        </p:nvSpPr>
        <p:spPr/>
        <p:txBody>
          <a:bodyPr/>
          <a:lstStyle/>
          <a:p>
            <a:r>
              <a:rPr lang="en-US" dirty="0"/>
              <a:t>Description: </a:t>
            </a:r>
            <a:r>
              <a:rPr lang="en-US" dirty="0" smtClean="0"/>
              <a:t>Used to manipulate water level in ponds and impounded wetlands</a:t>
            </a:r>
            <a:endParaRPr lang="en-US" dirty="0"/>
          </a:p>
          <a:p>
            <a:r>
              <a:rPr lang="en-US" dirty="0"/>
              <a:t>Species to Consider</a:t>
            </a:r>
            <a:r>
              <a:rPr lang="en-US" dirty="0" smtClean="0"/>
              <a:t>: mourning dove, bass/bluegill</a:t>
            </a:r>
            <a:endParaRPr lang="en-US" dirty="0"/>
          </a:p>
          <a:p>
            <a:endParaRPr lang="en-US" dirty="0"/>
          </a:p>
        </p:txBody>
      </p:sp>
    </p:spTree>
    <p:extLst>
      <p:ext uri="{BB962C8B-B14F-4D97-AF65-F5344CB8AC3E}">
        <p14:creationId xmlns:p14="http://schemas.microsoft.com/office/powerpoint/2010/main" val="1199866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Conservation Easement</a:t>
            </a:r>
            <a:endParaRPr lang="en-US" dirty="0"/>
          </a:p>
        </p:txBody>
      </p:sp>
      <p:sp>
        <p:nvSpPr>
          <p:cNvPr id="3" name="Content Placeholder 2"/>
          <p:cNvSpPr>
            <a:spLocks noGrp="1"/>
          </p:cNvSpPr>
          <p:nvPr>
            <p:ph idx="1"/>
          </p:nvPr>
        </p:nvSpPr>
        <p:spPr/>
        <p:txBody>
          <a:bodyPr/>
          <a:lstStyle/>
          <a:p>
            <a:r>
              <a:rPr lang="en-US" dirty="0" smtClean="0"/>
              <a:t>Description: Legal agreement that places restrictions on land; primarily to prevent development and to protect rare vegetation types or species in decline</a:t>
            </a:r>
          </a:p>
          <a:p>
            <a:r>
              <a:rPr lang="en-US" dirty="0" smtClean="0"/>
              <a:t>Species to Consider: northern bobwhite</a:t>
            </a:r>
            <a:endParaRPr lang="en-US" dirty="0"/>
          </a:p>
        </p:txBody>
      </p:sp>
    </p:spTree>
    <p:extLst>
      <p:ext uri="{BB962C8B-B14F-4D97-AF65-F5344CB8AC3E}">
        <p14:creationId xmlns:p14="http://schemas.microsoft.com/office/powerpoint/2010/main" val="16265628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developments for wildlife</a:t>
            </a:r>
            <a:endParaRPr lang="en-US" dirty="0"/>
          </a:p>
        </p:txBody>
      </p:sp>
      <p:sp>
        <p:nvSpPr>
          <p:cNvPr id="3" name="Content Placeholder 2"/>
          <p:cNvSpPr>
            <a:spLocks noGrp="1"/>
          </p:cNvSpPr>
          <p:nvPr>
            <p:ph idx="1"/>
          </p:nvPr>
        </p:nvSpPr>
        <p:spPr/>
        <p:txBody>
          <a:bodyPr/>
          <a:lstStyle/>
          <a:p>
            <a:r>
              <a:rPr lang="en-US" dirty="0"/>
              <a:t>Description: </a:t>
            </a:r>
            <a:r>
              <a:rPr lang="en-US" dirty="0" smtClean="0"/>
              <a:t>developing a source of water (small pond, shallow impoundment, water collection, backyard pond</a:t>
            </a:r>
            <a:endParaRPr lang="en-US" dirty="0"/>
          </a:p>
          <a:p>
            <a:r>
              <a:rPr lang="en-US" dirty="0"/>
              <a:t>Species to Consider</a:t>
            </a:r>
            <a:r>
              <a:rPr lang="en-US" dirty="0" smtClean="0"/>
              <a:t>: mourning dove, eastern fox squirrel, white-tailed deer</a:t>
            </a:r>
            <a:endParaRPr lang="en-US" dirty="0"/>
          </a:p>
          <a:p>
            <a:endParaRPr lang="en-US" dirty="0"/>
          </a:p>
        </p:txBody>
      </p:sp>
    </p:spTree>
    <p:extLst>
      <p:ext uri="{BB962C8B-B14F-4D97-AF65-F5344CB8AC3E}">
        <p14:creationId xmlns:p14="http://schemas.microsoft.com/office/powerpoint/2010/main" val="3451283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Decrease harvest</a:t>
            </a:r>
            <a:endParaRPr lang="en-US" dirty="0"/>
          </a:p>
        </p:txBody>
      </p:sp>
      <p:sp>
        <p:nvSpPr>
          <p:cNvPr id="3" name="Content Placeholder 2"/>
          <p:cNvSpPr>
            <a:spLocks noGrp="1"/>
          </p:cNvSpPr>
          <p:nvPr>
            <p:ph idx="1"/>
          </p:nvPr>
        </p:nvSpPr>
        <p:spPr/>
        <p:txBody>
          <a:bodyPr>
            <a:normAutofit lnSpcReduction="10000"/>
          </a:bodyPr>
          <a:lstStyle/>
          <a:p>
            <a:r>
              <a:rPr lang="en-US" dirty="0"/>
              <a:t>Description: </a:t>
            </a:r>
            <a:r>
              <a:rPr lang="en-US" dirty="0" smtClean="0"/>
              <a:t>State and federal wildlife agencies set regulations for game and fish species.  Landowners may choose to take the maximum allowed or less than that.  Not an option for migratory birds since individual landowners cannot influence population</a:t>
            </a:r>
            <a:endParaRPr lang="en-US" dirty="0"/>
          </a:p>
          <a:p>
            <a:r>
              <a:rPr lang="en-US" dirty="0"/>
              <a:t>Species to </a:t>
            </a:r>
            <a:r>
              <a:rPr lang="en-US" dirty="0" smtClean="0"/>
              <a:t>Consider: northern bobwhite, eastern cottontail, eastern fox squirrel, white-tailed deer, bluegill/largemouth bass</a:t>
            </a:r>
            <a:endParaRPr lang="en-US" dirty="0"/>
          </a:p>
          <a:p>
            <a:endParaRPr lang="en-US" dirty="0"/>
          </a:p>
        </p:txBody>
      </p:sp>
    </p:spTree>
    <p:extLst>
      <p:ext uri="{BB962C8B-B14F-4D97-AF65-F5344CB8AC3E}">
        <p14:creationId xmlns:p14="http://schemas.microsoft.com/office/powerpoint/2010/main" val="13583367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Increase harvest</a:t>
            </a:r>
            <a:endParaRPr lang="en-US" dirty="0"/>
          </a:p>
        </p:txBody>
      </p:sp>
      <p:sp>
        <p:nvSpPr>
          <p:cNvPr id="3" name="Content Placeholder 2"/>
          <p:cNvSpPr>
            <a:spLocks noGrp="1"/>
          </p:cNvSpPr>
          <p:nvPr>
            <p:ph idx="1"/>
          </p:nvPr>
        </p:nvSpPr>
        <p:spPr/>
        <p:txBody>
          <a:bodyPr>
            <a:normAutofit lnSpcReduction="10000"/>
          </a:bodyPr>
          <a:lstStyle/>
          <a:p>
            <a:r>
              <a:rPr lang="en-US" dirty="0"/>
              <a:t>Description: State and federal wildlife agencies set regulations for game and fish species.  Landowners may choose to take the maximum allowed or less than that.  Not an option for migratory birds since individual landowners cannot influence </a:t>
            </a:r>
            <a:r>
              <a:rPr lang="en-US" dirty="0" smtClean="0"/>
              <a:t>population</a:t>
            </a:r>
            <a:endParaRPr lang="en-US" dirty="0"/>
          </a:p>
          <a:p>
            <a:r>
              <a:rPr lang="en-US" dirty="0"/>
              <a:t>Species to Consider</a:t>
            </a:r>
            <a:r>
              <a:rPr lang="en-US" dirty="0" smtClean="0"/>
              <a:t>: eastern cottontail, eastern fox squirrel, white-tailed deer, bluegill/largemouth bass</a:t>
            </a:r>
            <a:endParaRPr lang="en-US" dirty="0"/>
          </a:p>
          <a:p>
            <a:endParaRPr lang="en-US" dirty="0"/>
          </a:p>
        </p:txBody>
      </p:sp>
    </p:spTree>
    <p:extLst>
      <p:ext uri="{BB962C8B-B14F-4D97-AF65-F5344CB8AC3E}">
        <p14:creationId xmlns:p14="http://schemas.microsoft.com/office/powerpoint/2010/main" val="298679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Wildlife damage management</a:t>
            </a:r>
            <a:endParaRPr lang="en-US" dirty="0"/>
          </a:p>
        </p:txBody>
      </p:sp>
      <p:sp>
        <p:nvSpPr>
          <p:cNvPr id="3" name="Content Placeholder 2"/>
          <p:cNvSpPr>
            <a:spLocks noGrp="1"/>
          </p:cNvSpPr>
          <p:nvPr>
            <p:ph idx="1"/>
          </p:nvPr>
        </p:nvSpPr>
        <p:spPr/>
        <p:txBody>
          <a:bodyPr/>
          <a:lstStyle/>
          <a:p>
            <a:r>
              <a:rPr lang="en-US" dirty="0"/>
              <a:t>Description: </a:t>
            </a:r>
            <a:r>
              <a:rPr lang="en-US" dirty="0" smtClean="0"/>
              <a:t>Using lethal and nonlethal methods to control problems occurring when wildlife and humans interact</a:t>
            </a:r>
            <a:endParaRPr lang="en-US" dirty="0"/>
          </a:p>
          <a:p>
            <a:r>
              <a:rPr lang="en-US" dirty="0"/>
              <a:t>Species to Consider</a:t>
            </a:r>
            <a:r>
              <a:rPr lang="en-US" dirty="0" smtClean="0"/>
              <a:t>: barred owl, eastern cottontail, eastern fox squirrel, white-tailed </a:t>
            </a:r>
            <a:r>
              <a:rPr lang="en-US" dirty="0" smtClean="0"/>
              <a:t>deer</a:t>
            </a:r>
            <a:endParaRPr lang="en-US" dirty="0"/>
          </a:p>
          <a:p>
            <a:endParaRPr lang="en-US" dirty="0"/>
          </a:p>
        </p:txBody>
      </p:sp>
    </p:spTree>
    <p:extLst>
      <p:ext uri="{BB962C8B-B14F-4D97-AF65-F5344CB8AC3E}">
        <p14:creationId xmlns:p14="http://schemas.microsoft.com/office/powerpoint/2010/main" val="14976233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Wildlife or fish survey</a:t>
            </a:r>
            <a:endParaRPr lang="en-US" dirty="0"/>
          </a:p>
        </p:txBody>
      </p:sp>
      <p:sp>
        <p:nvSpPr>
          <p:cNvPr id="3" name="Content Placeholder 2"/>
          <p:cNvSpPr>
            <a:spLocks noGrp="1"/>
          </p:cNvSpPr>
          <p:nvPr>
            <p:ph idx="1"/>
          </p:nvPr>
        </p:nvSpPr>
        <p:spPr/>
        <p:txBody>
          <a:bodyPr/>
          <a:lstStyle/>
          <a:p>
            <a:r>
              <a:rPr lang="en-US" dirty="0"/>
              <a:t>Description: </a:t>
            </a:r>
            <a:r>
              <a:rPr lang="en-US" dirty="0" smtClean="0"/>
              <a:t>Data collected on trends of wildlife populations and physical attributes used to prescribe future harvest or land management strategies</a:t>
            </a:r>
            <a:endParaRPr lang="en-US" dirty="0"/>
          </a:p>
          <a:p>
            <a:r>
              <a:rPr lang="en-US" dirty="0"/>
              <a:t>Species to Consider</a:t>
            </a:r>
            <a:r>
              <a:rPr lang="en-US" dirty="0" smtClean="0"/>
              <a:t>: All species, always recommend unless you are given information that one has been recently conducted</a:t>
            </a:r>
            <a:endParaRPr lang="en-US" dirty="0"/>
          </a:p>
          <a:p>
            <a:endParaRPr lang="en-US" dirty="0"/>
          </a:p>
        </p:txBody>
      </p:sp>
    </p:spTree>
    <p:extLst>
      <p:ext uri="{BB962C8B-B14F-4D97-AF65-F5344CB8AC3E}">
        <p14:creationId xmlns:p14="http://schemas.microsoft.com/office/powerpoint/2010/main" val="5581188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 fish pond</a:t>
            </a:r>
            <a:endParaRPr lang="en-US" dirty="0"/>
          </a:p>
        </p:txBody>
      </p:sp>
      <p:sp>
        <p:nvSpPr>
          <p:cNvPr id="3" name="Content Placeholder 2"/>
          <p:cNvSpPr>
            <a:spLocks noGrp="1"/>
          </p:cNvSpPr>
          <p:nvPr>
            <p:ph idx="1"/>
          </p:nvPr>
        </p:nvSpPr>
        <p:spPr/>
        <p:txBody>
          <a:bodyPr/>
          <a:lstStyle/>
          <a:p>
            <a:r>
              <a:rPr lang="en-US" dirty="0"/>
              <a:t>Description: </a:t>
            </a:r>
            <a:r>
              <a:rPr lang="en-US" dirty="0" smtClean="0"/>
              <a:t>Used to create ponds specifically for fish with relatively permanent water.  Ponds with steep sloping sides reduce aquatic vegetation and favor balanced fish populations</a:t>
            </a:r>
            <a:endParaRPr lang="en-US" dirty="0"/>
          </a:p>
          <a:p>
            <a:r>
              <a:rPr lang="en-US" dirty="0"/>
              <a:t>Species to </a:t>
            </a:r>
            <a:r>
              <a:rPr lang="en-US" dirty="0" smtClean="0"/>
              <a:t>Consider: bluegill &amp; largemouth bass</a:t>
            </a:r>
            <a:endParaRPr lang="en-US" dirty="0"/>
          </a:p>
          <a:p>
            <a:endParaRPr lang="en-US" dirty="0"/>
          </a:p>
        </p:txBody>
      </p:sp>
    </p:spTree>
    <p:extLst>
      <p:ext uri="{BB962C8B-B14F-4D97-AF65-F5344CB8AC3E}">
        <p14:creationId xmlns:p14="http://schemas.microsoft.com/office/powerpoint/2010/main" val="7406376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aquatic vegetation</a:t>
            </a:r>
            <a:endParaRPr lang="en-US" dirty="0"/>
          </a:p>
        </p:txBody>
      </p:sp>
      <p:sp>
        <p:nvSpPr>
          <p:cNvPr id="3" name="Content Placeholder 2"/>
          <p:cNvSpPr>
            <a:spLocks noGrp="1"/>
          </p:cNvSpPr>
          <p:nvPr>
            <p:ph idx="1"/>
          </p:nvPr>
        </p:nvSpPr>
        <p:spPr/>
        <p:txBody>
          <a:bodyPr/>
          <a:lstStyle/>
          <a:p>
            <a:r>
              <a:rPr lang="en-US" dirty="0"/>
              <a:t>Description: </a:t>
            </a:r>
            <a:r>
              <a:rPr lang="en-US" dirty="0" smtClean="0"/>
              <a:t>Vegetation reduces ability of predator species to find prey.  Can be accomplished through deepening edges of pond and chemical/biological control</a:t>
            </a:r>
            <a:endParaRPr lang="en-US" dirty="0"/>
          </a:p>
          <a:p>
            <a:r>
              <a:rPr lang="en-US" dirty="0"/>
              <a:t>Species to Consider</a:t>
            </a:r>
            <a:r>
              <a:rPr lang="en-US" dirty="0"/>
              <a:t>: bluegill &amp; largemouth bass</a:t>
            </a:r>
          </a:p>
          <a:p>
            <a:endParaRPr lang="en-US" dirty="0"/>
          </a:p>
          <a:p>
            <a:endParaRPr lang="en-US" dirty="0"/>
          </a:p>
        </p:txBody>
      </p:sp>
    </p:spTree>
    <p:extLst>
      <p:ext uri="{BB962C8B-B14F-4D97-AF65-F5344CB8AC3E}">
        <p14:creationId xmlns:p14="http://schemas.microsoft.com/office/powerpoint/2010/main" val="26197083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Fertilize/lime fish pond</a:t>
            </a:r>
            <a:endParaRPr lang="en-US" dirty="0"/>
          </a:p>
        </p:txBody>
      </p:sp>
      <p:sp>
        <p:nvSpPr>
          <p:cNvPr id="3" name="Content Placeholder 2"/>
          <p:cNvSpPr>
            <a:spLocks noGrp="1"/>
          </p:cNvSpPr>
          <p:nvPr>
            <p:ph idx="1"/>
          </p:nvPr>
        </p:nvSpPr>
        <p:spPr/>
        <p:txBody>
          <a:bodyPr/>
          <a:lstStyle/>
          <a:p>
            <a:r>
              <a:rPr lang="en-US" dirty="0"/>
              <a:t>Description: </a:t>
            </a:r>
            <a:r>
              <a:rPr lang="en-US" dirty="0" smtClean="0"/>
              <a:t>Increases phytoplankton/zooplankton and prevents rooted aquatic weeds from becoming established.  Fertilizer should be applied if water is clear enough to see 18 inches below surface</a:t>
            </a:r>
            <a:endParaRPr lang="en-US" dirty="0"/>
          </a:p>
          <a:p>
            <a:r>
              <a:rPr lang="en-US" dirty="0"/>
              <a:t>Species to Consider</a:t>
            </a:r>
            <a:r>
              <a:rPr lang="en-US" dirty="0"/>
              <a:t>: bluegill &amp; largemouth bass</a:t>
            </a:r>
          </a:p>
          <a:p>
            <a:endParaRPr lang="en-US" dirty="0"/>
          </a:p>
          <a:p>
            <a:endParaRPr lang="en-US" dirty="0"/>
          </a:p>
        </p:txBody>
      </p:sp>
    </p:spTree>
    <p:extLst>
      <p:ext uri="{BB962C8B-B14F-4D97-AF65-F5344CB8AC3E}">
        <p14:creationId xmlns:p14="http://schemas.microsoft.com/office/powerpoint/2010/main" val="5948614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Reduce turbidity in fish pond</a:t>
            </a:r>
            <a:endParaRPr lang="en-US" dirty="0"/>
          </a:p>
        </p:txBody>
      </p:sp>
      <p:sp>
        <p:nvSpPr>
          <p:cNvPr id="3" name="Content Placeholder 2"/>
          <p:cNvSpPr>
            <a:spLocks noGrp="1"/>
          </p:cNvSpPr>
          <p:nvPr>
            <p:ph idx="1"/>
          </p:nvPr>
        </p:nvSpPr>
        <p:spPr/>
        <p:txBody>
          <a:bodyPr/>
          <a:lstStyle/>
          <a:p>
            <a:r>
              <a:rPr lang="en-US" dirty="0"/>
              <a:t>Description: </a:t>
            </a:r>
            <a:r>
              <a:rPr lang="en-US" dirty="0" smtClean="0"/>
              <a:t>caused by particles in water such as sediment from erosion.  Can be fixed by reseeding areas of bare soil around pond.  Allows sunlight to stimulate phytoplankton</a:t>
            </a:r>
            <a:endParaRPr lang="en-US" dirty="0"/>
          </a:p>
          <a:p>
            <a:r>
              <a:rPr lang="en-US" dirty="0"/>
              <a:t>Species to Consider: bluegill &amp; largemouth bass</a:t>
            </a:r>
          </a:p>
          <a:p>
            <a:endParaRPr lang="en-US" dirty="0"/>
          </a:p>
        </p:txBody>
      </p:sp>
    </p:spTree>
    <p:extLst>
      <p:ext uri="{BB962C8B-B14F-4D97-AF65-F5344CB8AC3E}">
        <p14:creationId xmlns:p14="http://schemas.microsoft.com/office/powerpoint/2010/main" val="17041037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Restock fish pond</a:t>
            </a:r>
            <a:endParaRPr lang="en-US" dirty="0"/>
          </a:p>
        </p:txBody>
      </p:sp>
      <p:sp>
        <p:nvSpPr>
          <p:cNvPr id="3" name="Content Placeholder 2"/>
          <p:cNvSpPr>
            <a:spLocks noGrp="1"/>
          </p:cNvSpPr>
          <p:nvPr>
            <p:ph idx="1"/>
          </p:nvPr>
        </p:nvSpPr>
        <p:spPr/>
        <p:txBody>
          <a:bodyPr/>
          <a:lstStyle/>
          <a:p>
            <a:r>
              <a:rPr lang="en-US" dirty="0"/>
              <a:t>Description: </a:t>
            </a:r>
            <a:r>
              <a:rPr lang="en-US" dirty="0" smtClean="0"/>
              <a:t>Drastic measure that should o</a:t>
            </a:r>
            <a:r>
              <a:rPr lang="en-US" dirty="0" smtClean="0"/>
              <a:t>nly consider after trying other management techniques.  Should be done by removing all fish in a pond and restocking with balanced population</a:t>
            </a:r>
            <a:endParaRPr lang="en-US" dirty="0"/>
          </a:p>
          <a:p>
            <a:r>
              <a:rPr lang="en-US" dirty="0"/>
              <a:t>Species to Consider</a:t>
            </a:r>
            <a:r>
              <a:rPr lang="en-US" dirty="0"/>
              <a:t>: bluegill &amp; largemouth bass</a:t>
            </a:r>
          </a:p>
          <a:p>
            <a:endParaRPr lang="en-US" dirty="0"/>
          </a:p>
          <a:p>
            <a:endParaRPr lang="en-US" dirty="0"/>
          </a:p>
        </p:txBody>
      </p:sp>
    </p:spTree>
    <p:extLst>
      <p:ext uri="{BB962C8B-B14F-4D97-AF65-F5344CB8AC3E}">
        <p14:creationId xmlns:p14="http://schemas.microsoft.com/office/powerpoint/2010/main" val="3393440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686800" cy="838200"/>
          </a:xfrm>
        </p:spPr>
        <p:txBody>
          <a:bodyPr>
            <a:normAutofit fontScale="90000"/>
          </a:bodyPr>
          <a:lstStyle/>
          <a:p>
            <a:r>
              <a:rPr lang="en-US" dirty="0" smtClean="0"/>
              <a:t>Control nonnative invasive vegetation</a:t>
            </a:r>
            <a:endParaRPr lang="en-US" dirty="0"/>
          </a:p>
        </p:txBody>
      </p:sp>
      <p:sp>
        <p:nvSpPr>
          <p:cNvPr id="3" name="Content Placeholder 2"/>
          <p:cNvSpPr>
            <a:spLocks noGrp="1"/>
          </p:cNvSpPr>
          <p:nvPr>
            <p:ph idx="1"/>
          </p:nvPr>
        </p:nvSpPr>
        <p:spPr/>
        <p:txBody>
          <a:bodyPr/>
          <a:lstStyle/>
          <a:p>
            <a:r>
              <a:rPr lang="en-US" dirty="0"/>
              <a:t>Description: </a:t>
            </a:r>
            <a:r>
              <a:rPr lang="en-US" dirty="0" smtClean="0"/>
              <a:t>nonnative, invasive </a:t>
            </a:r>
            <a:r>
              <a:rPr lang="en-US" dirty="0" smtClean="0"/>
              <a:t>species </a:t>
            </a:r>
            <a:r>
              <a:rPr lang="en-US" dirty="0" smtClean="0"/>
              <a:t>do not provide suitable cover, structure, or food and reduce carrying capacity of an area.  Species list found in manual</a:t>
            </a:r>
          </a:p>
          <a:p>
            <a:r>
              <a:rPr lang="en-US" dirty="0" smtClean="0"/>
              <a:t>Species </a:t>
            </a:r>
            <a:r>
              <a:rPr lang="en-US" dirty="0"/>
              <a:t>to Consider</a:t>
            </a:r>
            <a:r>
              <a:rPr lang="en-US" dirty="0" smtClean="0"/>
              <a:t>: </a:t>
            </a:r>
            <a:r>
              <a:rPr lang="en-US" dirty="0" smtClean="0"/>
              <a:t>barred owl,  mourning dove, northern bobwhite, eastern cottontail, eastern fox squirrel, white-tailed deer, </a:t>
            </a:r>
            <a:endParaRPr lang="en-US" dirty="0"/>
          </a:p>
        </p:txBody>
      </p:sp>
    </p:spTree>
    <p:extLst>
      <p:ext uri="{BB962C8B-B14F-4D97-AF65-F5344CB8AC3E}">
        <p14:creationId xmlns:p14="http://schemas.microsoft.com/office/powerpoint/2010/main" val="37087150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Streams: </a:t>
            </a:r>
            <a:r>
              <a:rPr lang="en-US" dirty="0" err="1" smtClean="0"/>
              <a:t>creat</a:t>
            </a:r>
            <a:r>
              <a:rPr lang="en-US" dirty="0" smtClean="0"/>
              <a:t> pools</a:t>
            </a:r>
            <a:endParaRPr lang="en-US" dirty="0"/>
          </a:p>
        </p:txBody>
      </p:sp>
      <p:sp>
        <p:nvSpPr>
          <p:cNvPr id="3" name="Content Placeholder 2"/>
          <p:cNvSpPr>
            <a:spLocks noGrp="1"/>
          </p:cNvSpPr>
          <p:nvPr>
            <p:ph idx="1"/>
          </p:nvPr>
        </p:nvSpPr>
        <p:spPr/>
        <p:txBody>
          <a:bodyPr/>
          <a:lstStyle/>
          <a:p>
            <a:r>
              <a:rPr lang="en-US" dirty="0"/>
              <a:t>Description: </a:t>
            </a:r>
            <a:r>
              <a:rPr lang="en-US" dirty="0" smtClean="0"/>
              <a:t>Boulders, rock, and logs can be placed in streams to create pools for various fish to hide, feed, and rest</a:t>
            </a:r>
            <a:endParaRPr lang="en-US" dirty="0"/>
          </a:p>
          <a:p>
            <a:r>
              <a:rPr lang="en-US" dirty="0"/>
              <a:t>Species to Consider</a:t>
            </a:r>
            <a:r>
              <a:rPr lang="en-US" dirty="0"/>
              <a:t>: bluegill &amp; largemouth bass</a:t>
            </a:r>
          </a:p>
          <a:p>
            <a:endParaRPr lang="en-US" dirty="0"/>
          </a:p>
          <a:p>
            <a:endParaRPr lang="en-US" dirty="0"/>
          </a:p>
        </p:txBody>
      </p:sp>
    </p:spTree>
    <p:extLst>
      <p:ext uri="{BB962C8B-B14F-4D97-AF65-F5344CB8AC3E}">
        <p14:creationId xmlns:p14="http://schemas.microsoft.com/office/powerpoint/2010/main" val="26972936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Streams: remove fish barriers</a:t>
            </a:r>
            <a:endParaRPr lang="en-US" dirty="0"/>
          </a:p>
        </p:txBody>
      </p:sp>
      <p:sp>
        <p:nvSpPr>
          <p:cNvPr id="3" name="Content Placeholder 2"/>
          <p:cNvSpPr>
            <a:spLocks noGrp="1"/>
          </p:cNvSpPr>
          <p:nvPr>
            <p:ph idx="1"/>
          </p:nvPr>
        </p:nvSpPr>
        <p:spPr/>
        <p:txBody>
          <a:bodyPr/>
          <a:lstStyle/>
          <a:p>
            <a:r>
              <a:rPr lang="en-US" dirty="0"/>
              <a:t>Description: </a:t>
            </a:r>
            <a:r>
              <a:rPr lang="en-US" dirty="0" smtClean="0"/>
              <a:t>Remove culverts or dams to allow fish to access and migrate within </a:t>
            </a:r>
            <a:r>
              <a:rPr lang="en-US" smtClean="0"/>
              <a:t>stream system</a:t>
            </a:r>
            <a:endParaRPr lang="en-US" dirty="0"/>
          </a:p>
          <a:p>
            <a:r>
              <a:rPr lang="en-US" dirty="0"/>
              <a:t>Species to Consider</a:t>
            </a:r>
            <a:r>
              <a:rPr lang="en-US" dirty="0"/>
              <a:t>: bluegill &amp; largemouth bass</a:t>
            </a:r>
          </a:p>
          <a:p>
            <a:endParaRPr lang="en-US" dirty="0"/>
          </a:p>
        </p:txBody>
      </p:sp>
    </p:spTree>
    <p:extLst>
      <p:ext uri="{BB962C8B-B14F-4D97-AF65-F5344CB8AC3E}">
        <p14:creationId xmlns:p14="http://schemas.microsoft.com/office/powerpoint/2010/main" val="2269441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snags</a:t>
            </a:r>
            <a:endParaRPr lang="en-US" dirty="0"/>
          </a:p>
        </p:txBody>
      </p:sp>
      <p:sp>
        <p:nvSpPr>
          <p:cNvPr id="3" name="Content Placeholder 2"/>
          <p:cNvSpPr>
            <a:spLocks noGrp="1"/>
          </p:cNvSpPr>
          <p:nvPr>
            <p:ph idx="1"/>
          </p:nvPr>
        </p:nvSpPr>
        <p:spPr/>
        <p:txBody>
          <a:bodyPr/>
          <a:lstStyle/>
          <a:p>
            <a:r>
              <a:rPr lang="en-US" dirty="0"/>
              <a:t>Description: </a:t>
            </a:r>
            <a:r>
              <a:rPr lang="en-US" dirty="0" smtClean="0"/>
              <a:t>Snag=standing dead tree; provide roosting &amp; perching sites, insects for food  </a:t>
            </a:r>
            <a:endParaRPr lang="en-US" dirty="0"/>
          </a:p>
          <a:p>
            <a:r>
              <a:rPr lang="en-US" dirty="0"/>
              <a:t>Species to Consider</a:t>
            </a:r>
            <a:r>
              <a:rPr lang="en-US" dirty="0" smtClean="0"/>
              <a:t>: barred owl, </a:t>
            </a:r>
            <a:endParaRPr lang="en-US" dirty="0"/>
          </a:p>
          <a:p>
            <a:endParaRPr lang="en-US" dirty="0"/>
          </a:p>
        </p:txBody>
      </p:sp>
    </p:spTree>
    <p:extLst>
      <p:ext uri="{BB962C8B-B14F-4D97-AF65-F5344CB8AC3E}">
        <p14:creationId xmlns:p14="http://schemas.microsoft.com/office/powerpoint/2010/main" val="1324066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Delay crop harvest</a:t>
            </a:r>
            <a:endParaRPr lang="en-US" dirty="0"/>
          </a:p>
        </p:txBody>
      </p:sp>
      <p:sp>
        <p:nvSpPr>
          <p:cNvPr id="3" name="Content Placeholder 2"/>
          <p:cNvSpPr>
            <a:spLocks noGrp="1"/>
          </p:cNvSpPr>
          <p:nvPr>
            <p:ph idx="1"/>
          </p:nvPr>
        </p:nvSpPr>
        <p:spPr/>
        <p:txBody>
          <a:bodyPr/>
          <a:lstStyle/>
          <a:p>
            <a:r>
              <a:rPr lang="en-US" dirty="0"/>
              <a:t>Description: </a:t>
            </a:r>
            <a:r>
              <a:rPr lang="en-US" dirty="0" smtClean="0"/>
              <a:t>avoid harvesting crops during nesting and fawning seasons.  Crop yield and quality are dramatically decreased.  Should only be recommended when a crop is planted or planned</a:t>
            </a:r>
            <a:endParaRPr lang="en-US" dirty="0"/>
          </a:p>
          <a:p>
            <a:r>
              <a:rPr lang="en-US" dirty="0"/>
              <a:t>Species to Consider:</a:t>
            </a:r>
          </a:p>
          <a:p>
            <a:endParaRPr lang="en-US" dirty="0"/>
          </a:p>
        </p:txBody>
      </p:sp>
    </p:spTree>
    <p:extLst>
      <p:ext uri="{BB962C8B-B14F-4D97-AF65-F5344CB8AC3E}">
        <p14:creationId xmlns:p14="http://schemas.microsoft.com/office/powerpoint/2010/main" val="1217613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Edge feathering</a:t>
            </a:r>
            <a:endParaRPr lang="en-US" dirty="0"/>
          </a:p>
        </p:txBody>
      </p:sp>
      <p:sp>
        <p:nvSpPr>
          <p:cNvPr id="3" name="Content Placeholder 2"/>
          <p:cNvSpPr>
            <a:spLocks noGrp="1"/>
          </p:cNvSpPr>
          <p:nvPr>
            <p:ph idx="1"/>
          </p:nvPr>
        </p:nvSpPr>
        <p:spPr/>
        <p:txBody>
          <a:bodyPr/>
          <a:lstStyle/>
          <a:p>
            <a:r>
              <a:rPr lang="en-US" dirty="0"/>
              <a:t>Description: </a:t>
            </a:r>
            <a:r>
              <a:rPr lang="en-US" dirty="0"/>
              <a:t>R</a:t>
            </a:r>
            <a:r>
              <a:rPr lang="en-US" dirty="0" smtClean="0"/>
              <a:t>educing </a:t>
            </a:r>
            <a:r>
              <a:rPr lang="en-US" dirty="0" smtClean="0"/>
              <a:t>tree density in woods adjacent to fields. Allows more sunlight to enter and stimulates understory, providing </a:t>
            </a:r>
            <a:r>
              <a:rPr lang="en-US" dirty="0" smtClean="0"/>
              <a:t>nesting and escape cover as well as foods. </a:t>
            </a:r>
            <a:endParaRPr lang="en-US" dirty="0"/>
          </a:p>
          <a:p>
            <a:r>
              <a:rPr lang="en-US" dirty="0"/>
              <a:t>Species to </a:t>
            </a:r>
            <a:r>
              <a:rPr lang="en-US" dirty="0" smtClean="0"/>
              <a:t>Consider: northern bobwhite, eastern cottontail, eastern fox squirrel, white-tailed deer</a:t>
            </a:r>
            <a:endParaRPr lang="en-US" dirty="0"/>
          </a:p>
          <a:p>
            <a:endParaRPr lang="en-US" dirty="0"/>
          </a:p>
        </p:txBody>
      </p:sp>
    </p:spTree>
    <p:extLst>
      <p:ext uri="{BB962C8B-B14F-4D97-AF65-F5344CB8AC3E}">
        <p14:creationId xmlns:p14="http://schemas.microsoft.com/office/powerpoint/2010/main" val="5161795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 borders</a:t>
            </a:r>
            <a:endParaRPr lang="en-US" dirty="0"/>
          </a:p>
        </p:txBody>
      </p:sp>
      <p:sp>
        <p:nvSpPr>
          <p:cNvPr id="3" name="Content Placeholder 2"/>
          <p:cNvSpPr>
            <a:spLocks noGrp="1"/>
          </p:cNvSpPr>
          <p:nvPr>
            <p:ph idx="1"/>
          </p:nvPr>
        </p:nvSpPr>
        <p:spPr/>
        <p:txBody>
          <a:bodyPr/>
          <a:lstStyle/>
          <a:p>
            <a:r>
              <a:rPr lang="en-US" dirty="0"/>
              <a:t>Description: </a:t>
            </a:r>
            <a:r>
              <a:rPr lang="en-US" dirty="0" smtClean="0"/>
              <a:t>areas around crop fields designed to provide nesting, brooding, and escape cover for wildlife </a:t>
            </a:r>
            <a:r>
              <a:rPr lang="en-US" dirty="0" smtClean="0"/>
              <a:t>species, also increase forage/seed availability.  </a:t>
            </a:r>
            <a:r>
              <a:rPr lang="en-US" dirty="0" smtClean="0"/>
              <a:t>Only recommend if there are fields without any or sufficient borders</a:t>
            </a:r>
            <a:endParaRPr lang="en-US" dirty="0"/>
          </a:p>
          <a:p>
            <a:r>
              <a:rPr lang="en-US" dirty="0"/>
              <a:t>Species to </a:t>
            </a:r>
            <a:r>
              <a:rPr lang="en-US" dirty="0" smtClean="0"/>
              <a:t>Consider: northern bobwhite, eastern cottontail, white-tailed deer</a:t>
            </a:r>
            <a:endParaRPr lang="en-US" dirty="0"/>
          </a:p>
          <a:p>
            <a:endParaRPr lang="en-US" dirty="0"/>
          </a:p>
        </p:txBody>
      </p:sp>
    </p:spTree>
    <p:extLst>
      <p:ext uri="{BB962C8B-B14F-4D97-AF65-F5344CB8AC3E}">
        <p14:creationId xmlns:p14="http://schemas.microsoft.com/office/powerpoint/2010/main" val="31527374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Forest management</a:t>
            </a:r>
            <a:endParaRPr lang="en-US" dirty="0"/>
          </a:p>
        </p:txBody>
      </p:sp>
      <p:sp>
        <p:nvSpPr>
          <p:cNvPr id="3" name="Content Placeholder 2"/>
          <p:cNvSpPr>
            <a:spLocks noGrp="1"/>
          </p:cNvSpPr>
          <p:nvPr>
            <p:ph idx="1"/>
          </p:nvPr>
        </p:nvSpPr>
        <p:spPr>
          <a:xfrm>
            <a:off x="304800" y="1295400"/>
            <a:ext cx="8686800" cy="4784725"/>
          </a:xfrm>
        </p:spPr>
        <p:txBody>
          <a:bodyPr>
            <a:normAutofit fontScale="85000" lnSpcReduction="10000"/>
          </a:bodyPr>
          <a:lstStyle/>
          <a:p>
            <a:r>
              <a:rPr lang="en-US" dirty="0"/>
              <a:t>Description</a:t>
            </a:r>
            <a:r>
              <a:rPr lang="en-US" dirty="0" smtClean="0"/>
              <a:t>: </a:t>
            </a:r>
          </a:p>
          <a:p>
            <a:r>
              <a:rPr lang="en-US" dirty="0" smtClean="0"/>
              <a:t>Forest Regeneration: Removing some or all of trees in a stand to renew and maintain that stand.  Do not create forest openings, use to generate young forest</a:t>
            </a:r>
          </a:p>
          <a:p>
            <a:r>
              <a:rPr lang="en-US" dirty="0" smtClean="0"/>
              <a:t>Timber Stand Improvement: Improves quality and composition of forest through thinning or removal of undesirable species</a:t>
            </a:r>
          </a:p>
          <a:p>
            <a:r>
              <a:rPr lang="en-US" dirty="0" smtClean="0"/>
              <a:t>Forest Road Maintenance: can be vegetated to benefit wildlife</a:t>
            </a:r>
            <a:endParaRPr lang="en-US" dirty="0"/>
          </a:p>
          <a:p>
            <a:r>
              <a:rPr lang="en-US" dirty="0"/>
              <a:t>Species to Consider</a:t>
            </a:r>
            <a:r>
              <a:rPr lang="en-US" dirty="0" smtClean="0"/>
              <a:t>: barred owl, northern bobwhite, eastern cottontail, eastern fox squirrel, white-tailed deer</a:t>
            </a:r>
          </a:p>
          <a:p>
            <a:endParaRPr lang="en-US" dirty="0"/>
          </a:p>
          <a:p>
            <a:endParaRPr lang="en-US" dirty="0"/>
          </a:p>
        </p:txBody>
      </p:sp>
    </p:spTree>
    <p:extLst>
      <p:ext uri="{BB962C8B-B14F-4D97-AF65-F5344CB8AC3E}">
        <p14:creationId xmlns:p14="http://schemas.microsoft.com/office/powerpoint/2010/main" val="1521989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Leave crop unharvested</a:t>
            </a:r>
            <a:endParaRPr lang="en-US" dirty="0"/>
          </a:p>
        </p:txBody>
      </p:sp>
      <p:sp>
        <p:nvSpPr>
          <p:cNvPr id="3" name="Content Placeholder 2"/>
          <p:cNvSpPr>
            <a:spLocks noGrp="1"/>
          </p:cNvSpPr>
          <p:nvPr>
            <p:ph idx="1"/>
          </p:nvPr>
        </p:nvSpPr>
        <p:spPr/>
        <p:txBody>
          <a:bodyPr/>
          <a:lstStyle/>
          <a:p>
            <a:r>
              <a:rPr lang="en-US" dirty="0"/>
              <a:t>Description: </a:t>
            </a:r>
            <a:r>
              <a:rPr lang="en-US" dirty="0" smtClean="0"/>
              <a:t>provide food for species by leaving strips or blocks of grain or other </a:t>
            </a:r>
            <a:r>
              <a:rPr lang="en-US" dirty="0" smtClean="0"/>
              <a:t>crops.  Should only be recommended if there is an unharvested crop present.   </a:t>
            </a:r>
            <a:endParaRPr lang="en-US" dirty="0"/>
          </a:p>
          <a:p>
            <a:r>
              <a:rPr lang="en-US" dirty="0"/>
              <a:t>Species to Consider</a:t>
            </a:r>
            <a:r>
              <a:rPr lang="en-US" dirty="0" smtClean="0"/>
              <a:t>: mourning dove, northern bobwhite, eastern cottontail, eastern fox squirrel, white-tailed deer</a:t>
            </a:r>
            <a:endParaRPr lang="en-US" dirty="0"/>
          </a:p>
          <a:p>
            <a:endParaRPr lang="en-US" dirty="0"/>
          </a:p>
        </p:txBody>
      </p:sp>
    </p:spTree>
    <p:extLst>
      <p:ext uri="{BB962C8B-B14F-4D97-AF65-F5344CB8AC3E}">
        <p14:creationId xmlns:p14="http://schemas.microsoft.com/office/powerpoint/2010/main" val="9191587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696</TotalTime>
  <Words>1274</Words>
  <Application>Microsoft Office PowerPoint</Application>
  <PresentationFormat>On-screen Show (4:3)</PresentationFormat>
  <Paragraphs>94</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Trek</vt:lpstr>
      <vt:lpstr>Wildlife Management Practices</vt:lpstr>
      <vt:lpstr>Conservation Easement</vt:lpstr>
      <vt:lpstr>Control nonnative invasive vegetation</vt:lpstr>
      <vt:lpstr>Create snags</vt:lpstr>
      <vt:lpstr>Delay crop harvest</vt:lpstr>
      <vt:lpstr>Edge feathering</vt:lpstr>
      <vt:lpstr>Field borders</vt:lpstr>
      <vt:lpstr>Forest management</vt:lpstr>
      <vt:lpstr>Leave crop unharvested</vt:lpstr>
      <vt:lpstr>Livestock management</vt:lpstr>
      <vt:lpstr>Nesting structures</vt:lpstr>
      <vt:lpstr>Plant food plots</vt:lpstr>
      <vt:lpstr>Plant native grasses &amp; Forbs</vt:lpstr>
      <vt:lpstr>Plant shrubs</vt:lpstr>
      <vt:lpstr>Plant trees</vt:lpstr>
      <vt:lpstr>Repair spillway/levee</vt:lpstr>
      <vt:lpstr>Set-back succession</vt:lpstr>
      <vt:lpstr>Tillage management</vt:lpstr>
      <vt:lpstr>Water control structures</vt:lpstr>
      <vt:lpstr>Water developments for wildlife</vt:lpstr>
      <vt:lpstr>Decrease harvest</vt:lpstr>
      <vt:lpstr>Increase harvest</vt:lpstr>
      <vt:lpstr>Wildlife damage management</vt:lpstr>
      <vt:lpstr>Wildlife or fish survey</vt:lpstr>
      <vt:lpstr>Construct fish pond</vt:lpstr>
      <vt:lpstr>Control aquatic vegetation</vt:lpstr>
      <vt:lpstr>Fertilize/lime fish pond</vt:lpstr>
      <vt:lpstr>Reduce turbidity in fish pond</vt:lpstr>
      <vt:lpstr>Restock fish pond</vt:lpstr>
      <vt:lpstr>Streams: creat pools</vt:lpstr>
      <vt:lpstr>Streams: remove fish barriers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Wildlife Management Practices</dc:title>
  <dc:creator>April Nasworthy</dc:creator>
  <cp:lastModifiedBy>April Nasworthy</cp:lastModifiedBy>
  <cp:revision>26</cp:revision>
  <dcterms:created xsi:type="dcterms:W3CDTF">2015-10-01T17:17:02Z</dcterms:created>
  <dcterms:modified xsi:type="dcterms:W3CDTF">2015-10-12T20:01:53Z</dcterms:modified>
</cp:coreProperties>
</file>